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Lato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font" Target="fonts/Lato-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Lato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c0a06a1f9f_2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3c0a06a1f9f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c0a06a1f9f_2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3c0a06a1f9f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c0a06a1f9f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g3c0a06a1f9f_2_1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c0a06a1f9f_4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3c0a06a1f9f_4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c0a06a1f9f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g3c0a06a1f9f_2_1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c0a06a1f9f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g3c0a06a1f9f_2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c0a06a1f9f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g3c0a06a1f9f_2_1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c0a06a1f9f_2_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3c0a06a1f9f_2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c0a06a1f9f_2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3c0a06a1f9f_2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10" y="-125809"/>
            <a:ext cx="2262981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8" name="Google Shape;138;p2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0" name="Google Shape;150;p2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156" name="Google Shape;156;p30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157" name="Google Shape;157;p3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163" name="Google Shape;163;p31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64" name="Google Shape;164;p31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165" name="Google Shape;165;p31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66" name="Google Shape;166;p3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/>
        </p:nvSpPr>
        <p:spPr>
          <a:xfrm>
            <a:off x="733250" y="264950"/>
            <a:ext cx="5510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PERMOHONAN JALINAN KERJASAMA</a:t>
            </a:r>
            <a:endParaRPr b="1" i="0" sz="2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UNIVERSITI MALAYSIA KELANTAN (UMK) MELALUI</a:t>
            </a:r>
            <a:r>
              <a:rPr b="0" i="0" lang="en" sz="2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17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37"/>
          <p:cNvSpPr txBox="1"/>
          <p:nvPr/>
        </p:nvSpPr>
        <p:spPr>
          <a:xfrm>
            <a:off x="785877" y="1570125"/>
            <a:ext cx="5294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MEMORANDUM PERSEFAHAMAN (MoU)</a:t>
            </a:r>
            <a:r>
              <a:rPr lang="en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*</a:t>
            </a:r>
            <a:r>
              <a:rPr b="0" i="0" lang="en" sz="1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/ MEMORANDUM      PERJANJIAN (MoA)</a:t>
            </a:r>
            <a:r>
              <a:rPr lang="en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*</a:t>
            </a:r>
            <a:endParaRPr b="0" i="0" sz="15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BAGI</a:t>
            </a:r>
            <a:r>
              <a:rPr lang="en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i="1"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delete</a:t>
            </a:r>
            <a:r>
              <a:rPr i="1"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yang mana tidak berkenaan</a:t>
            </a:r>
            <a:r>
              <a:rPr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r>
              <a:rPr b="0" i="0" lang="en" sz="1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b="0" i="0" sz="15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37"/>
          <p:cNvSpPr/>
          <p:nvPr/>
        </p:nvSpPr>
        <p:spPr>
          <a:xfrm>
            <a:off x="927713" y="3668563"/>
            <a:ext cx="3558150" cy="32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Nama PIC: </a:t>
            </a:r>
            <a:endParaRPr b="0" i="0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37"/>
          <p:cNvSpPr txBox="1"/>
          <p:nvPr/>
        </p:nvSpPr>
        <p:spPr>
          <a:xfrm>
            <a:off x="927724" y="2506000"/>
            <a:ext cx="4879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NYATAKAN NAMA UNIVERSITI/AGENSI</a:t>
            </a:r>
            <a:endParaRPr b="0" i="0" sz="19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37"/>
          <p:cNvSpPr/>
          <p:nvPr/>
        </p:nvSpPr>
        <p:spPr>
          <a:xfrm>
            <a:off x="927713" y="4226238"/>
            <a:ext cx="3558150" cy="32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Nama Ptj: </a:t>
            </a:r>
            <a:endParaRPr b="0" i="0" sz="11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/>
        </p:nvSpPr>
        <p:spPr>
          <a:xfrm>
            <a:off x="775050" y="1068000"/>
            <a:ext cx="2286000" cy="36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8"/>
          <p:cNvSpPr/>
          <p:nvPr/>
        </p:nvSpPr>
        <p:spPr>
          <a:xfrm>
            <a:off x="4572000" y="197122"/>
            <a:ext cx="169607" cy="36945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8"/>
          <p:cNvSpPr txBox="1"/>
          <p:nvPr/>
        </p:nvSpPr>
        <p:spPr>
          <a:xfrm>
            <a:off x="4811661" y="91063"/>
            <a:ext cx="4279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</a:rPr>
              <a:t>LATAR BELAKANG UNIVERSITI/ AGENSI/ INDUSTRI TERLIBAT</a:t>
            </a:r>
            <a:endParaRPr sz="400"/>
          </a:p>
        </p:txBody>
      </p:sp>
      <p:sp>
        <p:nvSpPr>
          <p:cNvPr id="216" name="Google Shape;216;p38"/>
          <p:cNvSpPr txBox="1"/>
          <p:nvPr/>
        </p:nvSpPr>
        <p:spPr>
          <a:xfrm>
            <a:off x="4811656" y="737580"/>
            <a:ext cx="283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&lt;insert text&gt;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38"/>
          <p:cNvSpPr txBox="1"/>
          <p:nvPr/>
        </p:nvSpPr>
        <p:spPr>
          <a:xfrm>
            <a:off x="1346950" y="1091820"/>
            <a:ext cx="199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*GAMBAR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UNIVERSITI/AGENSI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8"/>
          <p:cNvSpPr/>
          <p:nvPr/>
        </p:nvSpPr>
        <p:spPr>
          <a:xfrm>
            <a:off x="1035000" y="344549"/>
            <a:ext cx="2187522" cy="215818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8"/>
          <p:cNvSpPr txBox="1"/>
          <p:nvPr/>
        </p:nvSpPr>
        <p:spPr>
          <a:xfrm>
            <a:off x="1308085" y="1162031"/>
            <a:ext cx="163589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*LOGO AGENSI/ UNIVERSITI/ INDUSTRI TERLIBAT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8"/>
          <p:cNvSpPr/>
          <p:nvPr/>
        </p:nvSpPr>
        <p:spPr>
          <a:xfrm>
            <a:off x="1035000" y="2864370"/>
            <a:ext cx="2187522" cy="209846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8"/>
          <p:cNvSpPr txBox="1"/>
          <p:nvPr/>
        </p:nvSpPr>
        <p:spPr>
          <a:xfrm>
            <a:off x="1310813" y="3790071"/>
            <a:ext cx="163589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*GAMBAR AGENSI/ UNIVERSITI/ INDUSTRI TERLIBAT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8"/>
          <p:cNvSpPr/>
          <p:nvPr/>
        </p:nvSpPr>
        <p:spPr>
          <a:xfrm>
            <a:off x="4572000" y="2813678"/>
            <a:ext cx="169500" cy="3696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8"/>
          <p:cNvSpPr txBox="1"/>
          <p:nvPr/>
        </p:nvSpPr>
        <p:spPr>
          <a:xfrm>
            <a:off x="4741606" y="2794767"/>
            <a:ext cx="3694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1900" u="none" cap="none" strike="noStrike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</a:rPr>
              <a:t>QS WORLD RANKING</a:t>
            </a:r>
            <a:endParaRPr sz="500"/>
          </a:p>
        </p:txBody>
      </p:sp>
      <p:sp>
        <p:nvSpPr>
          <p:cNvPr id="224" name="Google Shape;224;p38"/>
          <p:cNvSpPr txBox="1"/>
          <p:nvPr/>
        </p:nvSpPr>
        <p:spPr>
          <a:xfrm>
            <a:off x="4811661" y="3233281"/>
            <a:ext cx="1275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(jika berkaitan)</a:t>
            </a:r>
            <a:endParaRPr sz="700"/>
          </a:p>
        </p:txBody>
      </p:sp>
      <p:sp>
        <p:nvSpPr>
          <p:cNvPr id="225" name="Google Shape;225;p38"/>
          <p:cNvSpPr/>
          <p:nvPr/>
        </p:nvSpPr>
        <p:spPr>
          <a:xfrm>
            <a:off x="4517075" y="3871753"/>
            <a:ext cx="169500" cy="3696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8"/>
          <p:cNvSpPr txBox="1"/>
          <p:nvPr/>
        </p:nvSpPr>
        <p:spPr>
          <a:xfrm>
            <a:off x="4686674" y="3754645"/>
            <a:ext cx="4404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1700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</a:rPr>
              <a:t>SENARAI AKTIVITI YANG PERNAH DIJALANKAN SEBELUM INI</a:t>
            </a:r>
            <a:endParaRPr sz="300"/>
          </a:p>
        </p:txBody>
      </p:sp>
      <p:sp>
        <p:nvSpPr>
          <p:cNvPr id="227" name="Google Shape;227;p38"/>
          <p:cNvSpPr txBox="1"/>
          <p:nvPr/>
        </p:nvSpPr>
        <p:spPr>
          <a:xfrm>
            <a:off x="4756736" y="4291356"/>
            <a:ext cx="1275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(jika berkaitan)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66BD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/>
          <p:nvPr/>
        </p:nvSpPr>
        <p:spPr>
          <a:xfrm>
            <a:off x="0" y="0"/>
            <a:ext cx="9144000" cy="1040608"/>
          </a:xfrm>
          <a:custGeom>
            <a:rect b="b" l="l" r="r" t="t"/>
            <a:pathLst>
              <a:path extrusionOk="0" h="2323731" w="18288000">
                <a:moveTo>
                  <a:pt x="0" y="0"/>
                </a:moveTo>
                <a:lnTo>
                  <a:pt x="18288000" y="0"/>
                </a:lnTo>
                <a:lnTo>
                  <a:pt x="18288000" y="2323731"/>
                </a:lnTo>
                <a:lnTo>
                  <a:pt x="0" y="23237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7287" l="0" r="0" t="-97649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3" name="Google Shape;233;p39"/>
          <p:cNvGrpSpPr/>
          <p:nvPr/>
        </p:nvGrpSpPr>
        <p:grpSpPr>
          <a:xfrm>
            <a:off x="-25" y="75769"/>
            <a:ext cx="9144045" cy="964294"/>
            <a:chOff x="0" y="0"/>
            <a:chExt cx="5367641" cy="592711"/>
          </a:xfrm>
        </p:grpSpPr>
        <p:sp>
          <p:nvSpPr>
            <p:cNvPr id="234" name="Google Shape;234;p39"/>
            <p:cNvSpPr/>
            <p:nvPr/>
          </p:nvSpPr>
          <p:spPr>
            <a:xfrm>
              <a:off x="0" y="0"/>
              <a:ext cx="5367641" cy="592697"/>
            </a:xfrm>
            <a:custGeom>
              <a:rect b="b" l="l" r="r" t="t"/>
              <a:pathLst>
                <a:path extrusionOk="0" h="592697" w="5367641">
                  <a:moveTo>
                    <a:pt x="0" y="0"/>
                  </a:moveTo>
                  <a:lnTo>
                    <a:pt x="5367641" y="0"/>
                  </a:lnTo>
                  <a:lnTo>
                    <a:pt x="5367641" y="592697"/>
                  </a:lnTo>
                  <a:lnTo>
                    <a:pt x="0" y="592697"/>
                  </a:lnTo>
                  <a:close/>
                </a:path>
              </a:pathLst>
            </a:custGeom>
            <a:solidFill>
              <a:srgbClr val="2B61F4">
                <a:alpha val="57254"/>
              </a:srgbClr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9"/>
            <p:cNvSpPr txBox="1"/>
            <p:nvPr/>
          </p:nvSpPr>
          <p:spPr>
            <a:xfrm>
              <a:off x="0" y="7216"/>
              <a:ext cx="5367600" cy="585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39"/>
          <p:cNvSpPr txBox="1"/>
          <p:nvPr/>
        </p:nvSpPr>
        <p:spPr>
          <a:xfrm>
            <a:off x="5692163" y="75768"/>
            <a:ext cx="3581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      PETA   LOKASI / GAMBAR</a:t>
            </a:r>
            <a:endParaRPr b="1" i="0" sz="27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40"/>
          <p:cNvGrpSpPr/>
          <p:nvPr/>
        </p:nvGrpSpPr>
        <p:grpSpPr>
          <a:xfrm>
            <a:off x="125" y="4731152"/>
            <a:ext cx="9144009" cy="412334"/>
            <a:chOff x="0" y="-38100"/>
            <a:chExt cx="3974965" cy="327457"/>
          </a:xfrm>
        </p:grpSpPr>
        <p:sp>
          <p:nvSpPr>
            <p:cNvPr id="242" name="Google Shape;242;p40"/>
            <p:cNvSpPr/>
            <p:nvPr/>
          </p:nvSpPr>
          <p:spPr>
            <a:xfrm>
              <a:off x="0" y="0"/>
              <a:ext cx="3974965" cy="289357"/>
            </a:xfrm>
            <a:custGeom>
              <a:rect b="b" l="l" r="r" t="t"/>
              <a:pathLst>
                <a:path extrusionOk="0" h="289357" w="3974965">
                  <a:moveTo>
                    <a:pt x="7827" y="0"/>
                  </a:moveTo>
                  <a:lnTo>
                    <a:pt x="3967137" y="0"/>
                  </a:lnTo>
                  <a:cubicBezTo>
                    <a:pt x="3969214" y="0"/>
                    <a:pt x="3971204" y="825"/>
                    <a:pt x="3972672" y="2293"/>
                  </a:cubicBezTo>
                  <a:cubicBezTo>
                    <a:pt x="3974140" y="3760"/>
                    <a:pt x="3974965" y="5751"/>
                    <a:pt x="3974965" y="7827"/>
                  </a:cubicBezTo>
                  <a:lnTo>
                    <a:pt x="3974965" y="281529"/>
                  </a:lnTo>
                  <a:cubicBezTo>
                    <a:pt x="3974965" y="285852"/>
                    <a:pt x="3971460" y="289357"/>
                    <a:pt x="3967137" y="289357"/>
                  </a:cubicBezTo>
                  <a:lnTo>
                    <a:pt x="7827" y="289357"/>
                  </a:lnTo>
                  <a:cubicBezTo>
                    <a:pt x="3504" y="289357"/>
                    <a:pt x="0" y="285852"/>
                    <a:pt x="0" y="281529"/>
                  </a:cubicBezTo>
                  <a:lnTo>
                    <a:pt x="0" y="7827"/>
                  </a:lnTo>
                  <a:cubicBezTo>
                    <a:pt x="0" y="3504"/>
                    <a:pt x="3504" y="0"/>
                    <a:pt x="7827" y="0"/>
                  </a:cubicBez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0"/>
            <p:cNvSpPr txBox="1"/>
            <p:nvPr/>
          </p:nvSpPr>
          <p:spPr>
            <a:xfrm>
              <a:off x="0" y="-38100"/>
              <a:ext cx="3974965" cy="327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40"/>
          <p:cNvSpPr/>
          <p:nvPr/>
        </p:nvSpPr>
        <p:spPr>
          <a:xfrm>
            <a:off x="125" y="3479444"/>
            <a:ext cx="9144000" cy="1641780"/>
          </a:xfrm>
          <a:custGeom>
            <a:rect b="b" l="l" r="r" t="t"/>
            <a:pathLst>
              <a:path extrusionOk="0" h="3283560" w="18288000">
                <a:moveTo>
                  <a:pt x="0" y="0"/>
                </a:moveTo>
                <a:lnTo>
                  <a:pt x="18288000" y="0"/>
                </a:lnTo>
                <a:lnTo>
                  <a:pt x="18288000" y="3283560"/>
                </a:lnTo>
                <a:lnTo>
                  <a:pt x="0" y="3283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5" name="Google Shape;245;p40"/>
          <p:cNvGrpSpPr/>
          <p:nvPr/>
        </p:nvGrpSpPr>
        <p:grpSpPr>
          <a:xfrm>
            <a:off x="451294" y="285597"/>
            <a:ext cx="678292" cy="723599"/>
            <a:chOff x="0" y="-38100"/>
            <a:chExt cx="357290" cy="381155"/>
          </a:xfrm>
        </p:grpSpPr>
        <p:sp>
          <p:nvSpPr>
            <p:cNvPr id="246" name="Google Shape;246;p40"/>
            <p:cNvSpPr/>
            <p:nvPr/>
          </p:nvSpPr>
          <p:spPr>
            <a:xfrm>
              <a:off x="0" y="0"/>
              <a:ext cx="357290" cy="343055"/>
            </a:xfrm>
            <a:custGeom>
              <a:rect b="b" l="l" r="r" t="t"/>
              <a:pathLst>
                <a:path extrusionOk="0" h="343055" w="357290">
                  <a:moveTo>
                    <a:pt x="0" y="0"/>
                  </a:moveTo>
                  <a:lnTo>
                    <a:pt x="357290" y="0"/>
                  </a:lnTo>
                  <a:lnTo>
                    <a:pt x="357290" y="343055"/>
                  </a:lnTo>
                  <a:lnTo>
                    <a:pt x="0" y="343055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47" name="Google Shape;247;p40"/>
            <p:cNvSpPr txBox="1"/>
            <p:nvPr/>
          </p:nvSpPr>
          <p:spPr>
            <a:xfrm>
              <a:off x="0" y="-38100"/>
              <a:ext cx="357290" cy="381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40"/>
          <p:cNvSpPr txBox="1"/>
          <p:nvPr/>
        </p:nvSpPr>
        <p:spPr>
          <a:xfrm>
            <a:off x="319305" y="272202"/>
            <a:ext cx="704553" cy="783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700"/>
          </a:p>
        </p:txBody>
      </p:sp>
      <p:cxnSp>
        <p:nvCxnSpPr>
          <p:cNvPr id="249" name="Google Shape;249;p40"/>
          <p:cNvCxnSpPr/>
          <p:nvPr/>
        </p:nvCxnSpPr>
        <p:spPr>
          <a:xfrm>
            <a:off x="451294" y="1148503"/>
            <a:ext cx="3246120" cy="0"/>
          </a:xfrm>
          <a:prstGeom prst="straightConnector1">
            <a:avLst/>
          </a:prstGeom>
          <a:noFill/>
          <a:ln cap="flat" cmpd="sng" w="9525">
            <a:solidFill>
              <a:srgbClr val="5DE0E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0" name="Google Shape;250;p40"/>
          <p:cNvGrpSpPr/>
          <p:nvPr/>
        </p:nvGrpSpPr>
        <p:grpSpPr>
          <a:xfrm>
            <a:off x="5139538" y="285597"/>
            <a:ext cx="678292" cy="723599"/>
            <a:chOff x="0" y="-38100"/>
            <a:chExt cx="357290" cy="381155"/>
          </a:xfrm>
        </p:grpSpPr>
        <p:sp>
          <p:nvSpPr>
            <p:cNvPr id="251" name="Google Shape;251;p40"/>
            <p:cNvSpPr/>
            <p:nvPr/>
          </p:nvSpPr>
          <p:spPr>
            <a:xfrm>
              <a:off x="0" y="0"/>
              <a:ext cx="357290" cy="343055"/>
            </a:xfrm>
            <a:custGeom>
              <a:rect b="b" l="l" r="r" t="t"/>
              <a:pathLst>
                <a:path extrusionOk="0" h="343055" w="357290">
                  <a:moveTo>
                    <a:pt x="0" y="0"/>
                  </a:moveTo>
                  <a:lnTo>
                    <a:pt x="357290" y="0"/>
                  </a:lnTo>
                  <a:lnTo>
                    <a:pt x="357290" y="343055"/>
                  </a:lnTo>
                  <a:lnTo>
                    <a:pt x="0" y="343055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52" name="Google Shape;252;p40"/>
            <p:cNvSpPr txBox="1"/>
            <p:nvPr/>
          </p:nvSpPr>
          <p:spPr>
            <a:xfrm>
              <a:off x="0" y="-38100"/>
              <a:ext cx="357290" cy="381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40"/>
          <p:cNvSpPr txBox="1"/>
          <p:nvPr/>
        </p:nvSpPr>
        <p:spPr>
          <a:xfrm>
            <a:off x="4996274" y="272202"/>
            <a:ext cx="727100" cy="783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700"/>
          </a:p>
        </p:txBody>
      </p:sp>
      <p:cxnSp>
        <p:nvCxnSpPr>
          <p:cNvPr id="254" name="Google Shape;254;p40"/>
          <p:cNvCxnSpPr/>
          <p:nvPr/>
        </p:nvCxnSpPr>
        <p:spPr>
          <a:xfrm>
            <a:off x="5139538" y="1148503"/>
            <a:ext cx="3246120" cy="0"/>
          </a:xfrm>
          <a:prstGeom prst="straightConnector1">
            <a:avLst/>
          </a:prstGeom>
          <a:noFill/>
          <a:ln cap="flat" cmpd="sng" w="9525">
            <a:solidFill>
              <a:srgbClr val="5DE0E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5" name="Google Shape;255;p40"/>
          <p:cNvGrpSpPr/>
          <p:nvPr/>
        </p:nvGrpSpPr>
        <p:grpSpPr>
          <a:xfrm>
            <a:off x="451294" y="2709564"/>
            <a:ext cx="678292" cy="723599"/>
            <a:chOff x="0" y="-38100"/>
            <a:chExt cx="357290" cy="381155"/>
          </a:xfrm>
        </p:grpSpPr>
        <p:sp>
          <p:nvSpPr>
            <p:cNvPr id="256" name="Google Shape;256;p40"/>
            <p:cNvSpPr/>
            <p:nvPr/>
          </p:nvSpPr>
          <p:spPr>
            <a:xfrm>
              <a:off x="0" y="0"/>
              <a:ext cx="357290" cy="343055"/>
            </a:xfrm>
            <a:custGeom>
              <a:rect b="b" l="l" r="r" t="t"/>
              <a:pathLst>
                <a:path extrusionOk="0" h="343055" w="357290">
                  <a:moveTo>
                    <a:pt x="0" y="0"/>
                  </a:moveTo>
                  <a:lnTo>
                    <a:pt x="357290" y="0"/>
                  </a:lnTo>
                  <a:lnTo>
                    <a:pt x="357290" y="343055"/>
                  </a:lnTo>
                  <a:lnTo>
                    <a:pt x="0" y="343055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57" name="Google Shape;257;p40"/>
            <p:cNvSpPr txBox="1"/>
            <p:nvPr/>
          </p:nvSpPr>
          <p:spPr>
            <a:xfrm>
              <a:off x="0" y="-38100"/>
              <a:ext cx="357290" cy="381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40"/>
          <p:cNvSpPr txBox="1"/>
          <p:nvPr/>
        </p:nvSpPr>
        <p:spPr>
          <a:xfrm>
            <a:off x="301185" y="2696169"/>
            <a:ext cx="740792" cy="783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700"/>
          </a:p>
        </p:txBody>
      </p:sp>
      <p:cxnSp>
        <p:nvCxnSpPr>
          <p:cNvPr id="259" name="Google Shape;259;p40"/>
          <p:cNvCxnSpPr/>
          <p:nvPr/>
        </p:nvCxnSpPr>
        <p:spPr>
          <a:xfrm>
            <a:off x="451294" y="3572469"/>
            <a:ext cx="3246120" cy="0"/>
          </a:xfrm>
          <a:prstGeom prst="straightConnector1">
            <a:avLst/>
          </a:prstGeom>
          <a:noFill/>
          <a:ln cap="flat" cmpd="sng" w="9525">
            <a:solidFill>
              <a:srgbClr val="5DE0E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60" name="Google Shape;260;p40"/>
          <p:cNvGrpSpPr/>
          <p:nvPr/>
        </p:nvGrpSpPr>
        <p:grpSpPr>
          <a:xfrm>
            <a:off x="5139538" y="2709564"/>
            <a:ext cx="678292" cy="723599"/>
            <a:chOff x="0" y="-38100"/>
            <a:chExt cx="357290" cy="381155"/>
          </a:xfrm>
        </p:grpSpPr>
        <p:sp>
          <p:nvSpPr>
            <p:cNvPr id="261" name="Google Shape;261;p40"/>
            <p:cNvSpPr/>
            <p:nvPr/>
          </p:nvSpPr>
          <p:spPr>
            <a:xfrm>
              <a:off x="0" y="0"/>
              <a:ext cx="357290" cy="343055"/>
            </a:xfrm>
            <a:custGeom>
              <a:rect b="b" l="l" r="r" t="t"/>
              <a:pathLst>
                <a:path extrusionOk="0" h="343055" w="357290">
                  <a:moveTo>
                    <a:pt x="0" y="0"/>
                  </a:moveTo>
                  <a:lnTo>
                    <a:pt x="357290" y="0"/>
                  </a:lnTo>
                  <a:lnTo>
                    <a:pt x="357290" y="343055"/>
                  </a:lnTo>
                  <a:lnTo>
                    <a:pt x="0" y="343055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62" name="Google Shape;262;p40"/>
            <p:cNvSpPr txBox="1"/>
            <p:nvPr/>
          </p:nvSpPr>
          <p:spPr>
            <a:xfrm>
              <a:off x="0" y="-38100"/>
              <a:ext cx="357290" cy="381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40"/>
          <p:cNvSpPr txBox="1"/>
          <p:nvPr/>
        </p:nvSpPr>
        <p:spPr>
          <a:xfrm>
            <a:off x="4974322" y="2696169"/>
            <a:ext cx="771004" cy="783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700"/>
          </a:p>
        </p:txBody>
      </p:sp>
      <p:cxnSp>
        <p:nvCxnSpPr>
          <p:cNvPr id="264" name="Google Shape;264;p40"/>
          <p:cNvCxnSpPr/>
          <p:nvPr/>
        </p:nvCxnSpPr>
        <p:spPr>
          <a:xfrm>
            <a:off x="5139538" y="3572469"/>
            <a:ext cx="3246120" cy="0"/>
          </a:xfrm>
          <a:prstGeom prst="straightConnector1">
            <a:avLst/>
          </a:prstGeom>
          <a:noFill/>
          <a:ln cap="flat" cmpd="sng" w="9525">
            <a:solidFill>
              <a:srgbClr val="5DE0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5" name="Google Shape;265;p40"/>
          <p:cNvSpPr txBox="1"/>
          <p:nvPr/>
        </p:nvSpPr>
        <p:spPr>
          <a:xfrm>
            <a:off x="479853" y="1297221"/>
            <a:ext cx="3352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⮚"/>
            </a:pPr>
            <a:r>
              <a:rPr b="0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insert text here</a:t>
            </a:r>
            <a:endParaRPr b="0" i="0" sz="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40"/>
          <p:cNvSpPr txBox="1"/>
          <p:nvPr/>
        </p:nvSpPr>
        <p:spPr>
          <a:xfrm>
            <a:off x="5159377" y="1237346"/>
            <a:ext cx="3352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⮚"/>
            </a:pPr>
            <a:r>
              <a:rPr b="0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insert text here</a:t>
            </a:r>
            <a:endParaRPr b="0" i="0" sz="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40"/>
          <p:cNvSpPr txBox="1"/>
          <p:nvPr/>
        </p:nvSpPr>
        <p:spPr>
          <a:xfrm>
            <a:off x="479853" y="3669059"/>
            <a:ext cx="3352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⮚"/>
            </a:pPr>
            <a:r>
              <a:rPr b="0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insert text here</a:t>
            </a:r>
            <a:endParaRPr b="0" i="0" sz="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40"/>
          <p:cNvSpPr txBox="1"/>
          <p:nvPr/>
        </p:nvSpPr>
        <p:spPr>
          <a:xfrm>
            <a:off x="5159377" y="3667579"/>
            <a:ext cx="3352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⮚"/>
            </a:pPr>
            <a:r>
              <a:rPr b="0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insert text here</a:t>
            </a:r>
            <a:endParaRPr b="0" i="0" sz="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p40"/>
          <p:cNvSpPr txBox="1"/>
          <p:nvPr/>
        </p:nvSpPr>
        <p:spPr>
          <a:xfrm>
            <a:off x="1173451" y="685800"/>
            <a:ext cx="1965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2566BD"/>
                </a:solidFill>
                <a:latin typeface="Lato"/>
                <a:ea typeface="Lato"/>
                <a:cs typeface="Lato"/>
                <a:sym typeface="Lato"/>
              </a:rPr>
              <a:t>BIDANG KERJASAMA</a:t>
            </a:r>
            <a:endParaRPr b="1" i="0" sz="1400" u="none" cap="none" strike="noStrike">
              <a:solidFill>
                <a:srgbClr val="2566B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40"/>
          <p:cNvSpPr txBox="1"/>
          <p:nvPr/>
        </p:nvSpPr>
        <p:spPr>
          <a:xfrm>
            <a:off x="5861626" y="740358"/>
            <a:ext cx="2130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2566BD"/>
                </a:solidFill>
                <a:latin typeface="Lato"/>
                <a:ea typeface="Lato"/>
                <a:cs typeface="Lato"/>
                <a:sym typeface="Lato"/>
              </a:rPr>
              <a:t>IMPLIKASI KEWANGAN</a:t>
            </a:r>
            <a:endParaRPr b="1" i="0" sz="1400" u="none" cap="none" strike="noStrike">
              <a:solidFill>
                <a:srgbClr val="2566B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p40"/>
          <p:cNvSpPr txBox="1"/>
          <p:nvPr/>
        </p:nvSpPr>
        <p:spPr>
          <a:xfrm>
            <a:off x="1173451" y="3121888"/>
            <a:ext cx="1965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2566BD"/>
                </a:solidFill>
                <a:latin typeface="Lato"/>
                <a:ea typeface="Lato"/>
                <a:cs typeface="Lato"/>
                <a:sym typeface="Lato"/>
              </a:rPr>
              <a:t>TEMPOH KERJASAMA</a:t>
            </a:r>
            <a:endParaRPr b="1" i="0" sz="1400" u="none" cap="none" strike="noStrike">
              <a:solidFill>
                <a:srgbClr val="2566B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40"/>
          <p:cNvSpPr txBox="1"/>
          <p:nvPr/>
        </p:nvSpPr>
        <p:spPr>
          <a:xfrm>
            <a:off x="5916175" y="2968992"/>
            <a:ext cx="2804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2566BD"/>
                </a:solidFill>
                <a:latin typeface="Lato"/>
                <a:ea typeface="Lato"/>
                <a:cs typeface="Lato"/>
                <a:sym typeface="Lato"/>
              </a:rPr>
              <a:t>AKTIVITI</a:t>
            </a:r>
            <a:r>
              <a:rPr b="1" lang="en">
                <a:solidFill>
                  <a:srgbClr val="2566BD"/>
                </a:solidFill>
                <a:latin typeface="Lato"/>
                <a:ea typeface="Lato"/>
                <a:cs typeface="Lato"/>
                <a:sym typeface="Lato"/>
              </a:rPr>
              <a:t>/KPI YANG AKAN DIJALANKAN</a:t>
            </a:r>
            <a:endParaRPr b="1" i="0" sz="1400" u="none" cap="none" strike="noStrike">
              <a:solidFill>
                <a:srgbClr val="2566BD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D8F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/>
          <p:nvPr/>
        </p:nvSpPr>
        <p:spPr>
          <a:xfrm>
            <a:off x="0" y="-122389"/>
            <a:ext cx="9144000" cy="1161866"/>
          </a:xfrm>
          <a:custGeom>
            <a:rect b="b" l="l" r="r" t="t"/>
            <a:pathLst>
              <a:path extrusionOk="0" h="2323731" w="18288000">
                <a:moveTo>
                  <a:pt x="0" y="0"/>
                </a:moveTo>
                <a:lnTo>
                  <a:pt x="18288000" y="0"/>
                </a:lnTo>
                <a:lnTo>
                  <a:pt x="18288000" y="2323731"/>
                </a:lnTo>
                <a:lnTo>
                  <a:pt x="0" y="23237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7287" l="0" r="0" t="-97649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" name="Google Shape;278;p41"/>
          <p:cNvGrpSpPr/>
          <p:nvPr/>
        </p:nvGrpSpPr>
        <p:grpSpPr>
          <a:xfrm>
            <a:off x="25" y="-156000"/>
            <a:ext cx="9143975" cy="1229284"/>
            <a:chOff x="0" y="-38100"/>
            <a:chExt cx="5367641" cy="694707"/>
          </a:xfrm>
        </p:grpSpPr>
        <p:sp>
          <p:nvSpPr>
            <p:cNvPr id="279" name="Google Shape;279;p41"/>
            <p:cNvSpPr/>
            <p:nvPr/>
          </p:nvSpPr>
          <p:spPr>
            <a:xfrm>
              <a:off x="0" y="0"/>
              <a:ext cx="5367641" cy="656607"/>
            </a:xfrm>
            <a:custGeom>
              <a:rect b="b" l="l" r="r" t="t"/>
              <a:pathLst>
                <a:path extrusionOk="0" h="656607" w="5367641">
                  <a:moveTo>
                    <a:pt x="0" y="0"/>
                  </a:moveTo>
                  <a:lnTo>
                    <a:pt x="5367641" y="0"/>
                  </a:lnTo>
                  <a:lnTo>
                    <a:pt x="5367641" y="656607"/>
                  </a:lnTo>
                  <a:lnTo>
                    <a:pt x="0" y="656607"/>
                  </a:lnTo>
                  <a:close/>
                </a:path>
              </a:pathLst>
            </a:custGeom>
            <a:solidFill>
              <a:srgbClr val="2B61F4">
                <a:alpha val="53333"/>
              </a:srgbClr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41"/>
            <p:cNvSpPr txBox="1"/>
            <p:nvPr/>
          </p:nvSpPr>
          <p:spPr>
            <a:xfrm>
              <a:off x="0" y="-38100"/>
              <a:ext cx="5367641" cy="694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41"/>
          <p:cNvSpPr txBox="1"/>
          <p:nvPr/>
        </p:nvSpPr>
        <p:spPr>
          <a:xfrm>
            <a:off x="3473245" y="19961"/>
            <a:ext cx="5670730" cy="877143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LAPORAN PENILAIAN </a:t>
            </a:r>
            <a:endParaRPr b="0" i="0" sz="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               RISIKO</a:t>
            </a:r>
            <a:endParaRPr b="1" i="0" sz="27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2" name="Google Shape;282;p41"/>
          <p:cNvSpPr txBox="1"/>
          <p:nvPr/>
        </p:nvSpPr>
        <p:spPr>
          <a:xfrm>
            <a:off x="647700" y="1581150"/>
            <a:ext cx="4000500" cy="170814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*sertakan bukti borang penilaian risiko yang telah disahkan bagi MoU/MoA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*sertakan Laporan Penilaian Risiko bagi MoA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D8F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2"/>
          <p:cNvSpPr/>
          <p:nvPr/>
        </p:nvSpPr>
        <p:spPr>
          <a:xfrm>
            <a:off x="0" y="-122389"/>
            <a:ext cx="9144000" cy="1161866"/>
          </a:xfrm>
          <a:custGeom>
            <a:rect b="b" l="l" r="r" t="t"/>
            <a:pathLst>
              <a:path extrusionOk="0" h="2323731" w="18288000">
                <a:moveTo>
                  <a:pt x="0" y="0"/>
                </a:moveTo>
                <a:lnTo>
                  <a:pt x="18288000" y="0"/>
                </a:lnTo>
                <a:lnTo>
                  <a:pt x="18288000" y="2323731"/>
                </a:lnTo>
                <a:lnTo>
                  <a:pt x="0" y="23237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7287" l="0" r="0" t="-97649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42"/>
          <p:cNvGrpSpPr/>
          <p:nvPr/>
        </p:nvGrpSpPr>
        <p:grpSpPr>
          <a:xfrm>
            <a:off x="0" y="-134000"/>
            <a:ext cx="9144000" cy="1229284"/>
            <a:chOff x="0" y="-38100"/>
            <a:chExt cx="5367641" cy="694707"/>
          </a:xfrm>
        </p:grpSpPr>
        <p:sp>
          <p:nvSpPr>
            <p:cNvPr id="289" name="Google Shape;289;p42"/>
            <p:cNvSpPr/>
            <p:nvPr/>
          </p:nvSpPr>
          <p:spPr>
            <a:xfrm>
              <a:off x="0" y="0"/>
              <a:ext cx="5367641" cy="656607"/>
            </a:xfrm>
            <a:custGeom>
              <a:rect b="b" l="l" r="r" t="t"/>
              <a:pathLst>
                <a:path extrusionOk="0" h="656607" w="5367641">
                  <a:moveTo>
                    <a:pt x="0" y="0"/>
                  </a:moveTo>
                  <a:lnTo>
                    <a:pt x="5367641" y="0"/>
                  </a:lnTo>
                  <a:lnTo>
                    <a:pt x="5367641" y="656607"/>
                  </a:lnTo>
                  <a:lnTo>
                    <a:pt x="0" y="656607"/>
                  </a:lnTo>
                  <a:close/>
                </a:path>
              </a:pathLst>
            </a:custGeom>
            <a:solidFill>
              <a:srgbClr val="2B61F4">
                <a:alpha val="53333"/>
              </a:srgbClr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2"/>
            <p:cNvSpPr txBox="1"/>
            <p:nvPr/>
          </p:nvSpPr>
          <p:spPr>
            <a:xfrm>
              <a:off x="0" y="-38100"/>
              <a:ext cx="5367641" cy="694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42"/>
          <p:cNvSpPr txBox="1"/>
          <p:nvPr/>
        </p:nvSpPr>
        <p:spPr>
          <a:xfrm>
            <a:off x="2286000" y="42060"/>
            <a:ext cx="6858000" cy="87735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CONTOH LAPORAN PENILAIAN </a:t>
            </a:r>
            <a:endParaRPr b="0" i="0" sz="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    RISIKO – MOU</a:t>
            </a:r>
            <a:endParaRPr b="1" i="0" sz="27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2" name="Google Shape;29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2158" y="1252993"/>
            <a:ext cx="4367322" cy="329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1247979"/>
            <a:ext cx="4372981" cy="329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D8F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/>
          <p:nvPr/>
        </p:nvSpPr>
        <p:spPr>
          <a:xfrm>
            <a:off x="0" y="-122389"/>
            <a:ext cx="9144000" cy="1161866"/>
          </a:xfrm>
          <a:custGeom>
            <a:rect b="b" l="l" r="r" t="t"/>
            <a:pathLst>
              <a:path extrusionOk="0" h="2323731" w="18288000">
                <a:moveTo>
                  <a:pt x="0" y="0"/>
                </a:moveTo>
                <a:lnTo>
                  <a:pt x="18288000" y="0"/>
                </a:lnTo>
                <a:lnTo>
                  <a:pt x="18288000" y="2323731"/>
                </a:lnTo>
                <a:lnTo>
                  <a:pt x="0" y="23237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7287" l="0" r="0" t="-97649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" name="Google Shape;299;p43"/>
          <p:cNvGrpSpPr/>
          <p:nvPr/>
        </p:nvGrpSpPr>
        <p:grpSpPr>
          <a:xfrm>
            <a:off x="0" y="-134000"/>
            <a:ext cx="9144000" cy="1229284"/>
            <a:chOff x="0" y="-38100"/>
            <a:chExt cx="5367641" cy="694707"/>
          </a:xfrm>
        </p:grpSpPr>
        <p:sp>
          <p:nvSpPr>
            <p:cNvPr id="300" name="Google Shape;300;p43"/>
            <p:cNvSpPr/>
            <p:nvPr/>
          </p:nvSpPr>
          <p:spPr>
            <a:xfrm>
              <a:off x="0" y="0"/>
              <a:ext cx="5367641" cy="656607"/>
            </a:xfrm>
            <a:custGeom>
              <a:rect b="b" l="l" r="r" t="t"/>
              <a:pathLst>
                <a:path extrusionOk="0" h="656607" w="5367641">
                  <a:moveTo>
                    <a:pt x="0" y="0"/>
                  </a:moveTo>
                  <a:lnTo>
                    <a:pt x="5367641" y="0"/>
                  </a:lnTo>
                  <a:lnTo>
                    <a:pt x="5367641" y="656607"/>
                  </a:lnTo>
                  <a:lnTo>
                    <a:pt x="0" y="656607"/>
                  </a:lnTo>
                  <a:close/>
                </a:path>
              </a:pathLst>
            </a:custGeom>
            <a:solidFill>
              <a:srgbClr val="2B61F4">
                <a:alpha val="53333"/>
              </a:srgbClr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43"/>
            <p:cNvSpPr txBox="1"/>
            <p:nvPr/>
          </p:nvSpPr>
          <p:spPr>
            <a:xfrm>
              <a:off x="0" y="-38100"/>
              <a:ext cx="5367641" cy="694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43"/>
          <p:cNvSpPr txBox="1"/>
          <p:nvPr/>
        </p:nvSpPr>
        <p:spPr>
          <a:xfrm>
            <a:off x="2286000" y="42060"/>
            <a:ext cx="6858000" cy="87735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CONTOH LAPORAN PENILAIAN </a:t>
            </a:r>
            <a:endParaRPr b="0" i="0" sz="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    RISIKO– MoA</a:t>
            </a:r>
            <a:endParaRPr b="1" i="0" sz="27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3" name="Google Shape;30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278" y="1162701"/>
            <a:ext cx="3241092" cy="182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3121763"/>
            <a:ext cx="4533900" cy="188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67986" y="1483659"/>
            <a:ext cx="3870409" cy="15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06337" y="3295650"/>
            <a:ext cx="3848100" cy="1185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/>
          <p:nvPr/>
        </p:nvSpPr>
        <p:spPr>
          <a:xfrm>
            <a:off x="407532" y="2632439"/>
            <a:ext cx="2781300" cy="143145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Tarikh   </a:t>
            </a:r>
            <a:r>
              <a:rPr b="1" lang="en" sz="1800">
                <a:solidFill>
                  <a:schemeClr val="dk2"/>
                </a:solidFill>
              </a:rPr>
              <a:t> </a:t>
            </a:r>
            <a:r>
              <a:rPr b="1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Masa     :</a:t>
            </a:r>
            <a:endParaRPr b="1" i="0" sz="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Tempat  :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4"/>
          <p:cNvSpPr/>
          <p:nvPr/>
        </p:nvSpPr>
        <p:spPr>
          <a:xfrm>
            <a:off x="1467728" y="1337367"/>
            <a:ext cx="873072" cy="904389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0559" y="1607974"/>
            <a:ext cx="807410" cy="32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